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59" r:id="rId6"/>
    <p:sldId id="258" r:id="rId7"/>
    <p:sldId id="263" r:id="rId8"/>
    <p:sldId id="262" r:id="rId9"/>
    <p:sldId id="269" r:id="rId10"/>
    <p:sldId id="261" r:id="rId11"/>
    <p:sldId id="265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44"/>
    <p:restoredTop sz="94626"/>
  </p:normalViewPr>
  <p:slideViewPr>
    <p:cSldViewPr snapToGrid="0">
      <p:cViewPr varScale="1">
        <p:scale>
          <a:sx n="114" d="100"/>
          <a:sy n="114" d="100"/>
        </p:scale>
        <p:origin x="168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87C657-F53A-F30B-2FE3-216550E917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B8BB68D-DF0C-CF32-C59E-A99208B57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F35B38-7F8C-29C3-5AB3-86A78DAEA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007F-1951-ED44-AE62-6C7FBEFBBF4D}" type="datetimeFigureOut">
              <a:rPr lang="de-DE" smtClean="0"/>
              <a:t>09.11.23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F102E8-3216-C7DF-E13D-8B2579086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486239-DB40-9ACD-0831-5A7732E33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67F32-DD83-0F4A-AC36-3532C49032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6974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B39084-F19B-C993-373A-93BD6D7C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8300D82-AB86-0B62-89E4-002E67A5A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5F84EE-5D8C-C5D2-7258-BDB93F0E6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007F-1951-ED44-AE62-6C7FBEFBBF4D}" type="datetimeFigureOut">
              <a:rPr lang="de-DE" smtClean="0"/>
              <a:t>09.11.23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DCE0BC-1B1A-D213-8904-29298982C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6AB07C-077F-5596-3E3E-379067797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67F32-DD83-0F4A-AC36-3532C49032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8737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042D104-2FD6-ADDE-C0F1-3B5BA26876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B7ABCC7-8594-F0BF-5E6F-3552DF59C3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D163BDF-9A23-BC2F-FDDA-D91C8D640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007F-1951-ED44-AE62-6C7FBEFBBF4D}" type="datetimeFigureOut">
              <a:rPr lang="de-DE" smtClean="0"/>
              <a:t>09.11.23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F2C658C-3E8D-C7E1-E9D7-A4223DB99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01E134-74BB-D241-581F-4F9A1CB79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67F32-DD83-0F4A-AC36-3532C49032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0382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4DFDEF-F502-7F25-9ECB-5A4092F77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BA94A0-CE38-5C83-218E-38887FF94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B3E627-DCD9-6282-C42C-7C13D860D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007F-1951-ED44-AE62-6C7FBEFBBF4D}" type="datetimeFigureOut">
              <a:rPr lang="de-DE" smtClean="0"/>
              <a:t>09.11.23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CEEE46-3525-ED5E-6C19-413F5FE67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A40D96-FAF2-584F-28B9-CA6E39A11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67F32-DD83-0F4A-AC36-3532C49032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7493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144793-1F75-2E00-2395-EB05F9668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BD80AF-EA1F-D9E4-5B8E-E273CE2C1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B62146-9CAB-0B1E-950A-FEF7AA137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007F-1951-ED44-AE62-6C7FBEFBBF4D}" type="datetimeFigureOut">
              <a:rPr lang="de-DE" smtClean="0"/>
              <a:t>09.11.23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E05F92-9C71-C31B-489C-25416B7E7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2E1EB1-5693-1E47-D4DA-1E7E3555F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67F32-DD83-0F4A-AC36-3532C49032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4719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1E2264-14B1-0684-28CC-26A51C8F6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093CFB-532B-0A27-9C6F-4942956E1B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74E6064-A1E5-01AC-5C19-DFC4A4434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6DA7D97-8249-233E-D2E8-C805B597D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007F-1951-ED44-AE62-6C7FBEFBBF4D}" type="datetimeFigureOut">
              <a:rPr lang="de-DE" smtClean="0"/>
              <a:t>09.11.23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DEDA3F9-ABD3-0CF9-87A8-A02712D76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CF7FCFA-CE2C-0FED-1245-06977A3C2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67F32-DD83-0F4A-AC36-3532C49032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5300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3DB17-EB32-06A4-A601-3D0B6F302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EEEDA53-352E-A114-00AB-9E523C0F7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F317E9F-CA9F-CDB7-78F7-F7CA7F4A6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8744355-216A-CADA-8560-72486F1A2D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3ADE2A-B65E-F12B-8951-E6EA60A987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5BE3C70-92DD-7ED0-DE54-05F81146B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007F-1951-ED44-AE62-6C7FBEFBBF4D}" type="datetimeFigureOut">
              <a:rPr lang="de-DE" smtClean="0"/>
              <a:t>09.11.23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B158040-8FCE-325B-56C8-FC8A2E2BD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5B9D5F6-6716-445F-A001-58C811DCD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67F32-DD83-0F4A-AC36-3532C49032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2968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37B804-2996-6C56-F8F9-00D629E17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8368249-474A-F3F4-6658-1350CBECB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007F-1951-ED44-AE62-6C7FBEFBBF4D}" type="datetimeFigureOut">
              <a:rPr lang="de-DE" smtClean="0"/>
              <a:t>09.11.23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196979E-C94F-2B44-60B6-09BE82C8C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3F61808-D5EB-647A-214B-3BA0E85F9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67F32-DD83-0F4A-AC36-3532C49032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1187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EEAD74B-C58B-82AE-89A2-CC5735613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007F-1951-ED44-AE62-6C7FBEFBBF4D}" type="datetimeFigureOut">
              <a:rPr lang="de-DE" smtClean="0"/>
              <a:t>09.11.23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1C90D55-E72E-9C91-9FBA-D9CA98E47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E2799B2-1D9E-1FE6-4ED2-F971D5324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67F32-DD83-0F4A-AC36-3532C49032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7136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6508FA-BC76-D3E6-1473-05FF5FCB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EE98AF-80E1-4FE2-30AA-C4A75829D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EA81C09-8D73-2962-CD5D-A8AAD5C5B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CA9FB2E-163E-8509-5694-8C5E26B3E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007F-1951-ED44-AE62-6C7FBEFBBF4D}" type="datetimeFigureOut">
              <a:rPr lang="de-DE" smtClean="0"/>
              <a:t>09.11.23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B39ED2F-153A-7325-1068-5FCAFAF6D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DB4F75E-888C-BE1A-EFC8-B86A708C2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67F32-DD83-0F4A-AC36-3532C49032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7154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1A336-7397-E9C0-798B-200B32B6A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79FC153-7943-38B4-E2F6-EB12C17392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569AACA-D3BA-0887-02F3-1F9F5C1BF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EAE12D1-1AD8-D440-363F-613189092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007F-1951-ED44-AE62-6C7FBEFBBF4D}" type="datetimeFigureOut">
              <a:rPr lang="de-DE" smtClean="0"/>
              <a:t>09.11.23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3EB87E8-190C-A97E-60BE-880FE414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A807B3F-6076-D630-2247-B822D9B2C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67F32-DD83-0F4A-AC36-3532C49032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6491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DA6453B-FB48-934A-C2E6-76F49A735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95BFAC-6420-C3B8-700C-E54D98D93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C459061-FEBD-0850-0C2B-6A5978DF1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4007F-1951-ED44-AE62-6C7FBEFBBF4D}" type="datetimeFigureOut">
              <a:rPr lang="de-DE" smtClean="0"/>
              <a:t>09.11.23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3C517D-F4CE-CCDA-9B14-814FCDE0E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17CBB8-D678-A499-0F97-DBC67FE5B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67F32-DD83-0F4A-AC36-3532C49032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231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bendigaltern.d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Ulrike.arnold@berlin.d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2A8DE8D5-4B35-9F32-4D5F-B79CA47CCD8A}"/>
              </a:ext>
            </a:extLst>
          </p:cNvPr>
          <p:cNvSpPr txBox="1"/>
          <p:nvPr/>
        </p:nvSpPr>
        <p:spPr>
          <a:xfrm>
            <a:off x="418041" y="6488668"/>
            <a:ext cx="1120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                  		   </a:t>
            </a:r>
            <a:r>
              <a:rPr lang="de-DE" dirty="0" err="1"/>
              <a:t>www.lebendigaltern.de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C9515BA-CCA1-AB25-536E-B869B8B8E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2" y="0"/>
            <a:ext cx="2661709" cy="156503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DAAC88C-B6E6-B553-8C16-63283A09C625}"/>
              </a:ext>
            </a:extLst>
          </p:cNvPr>
          <p:cNvSpPr txBox="1"/>
          <p:nvPr/>
        </p:nvSpPr>
        <p:spPr>
          <a:xfrm>
            <a:off x="3122084" y="623720"/>
            <a:ext cx="80856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b="1" dirty="0"/>
              <a:t>Die „lebendig altern WG im Möckernkiez“</a:t>
            </a:r>
          </a:p>
          <a:p>
            <a:pPr algn="l"/>
            <a:r>
              <a:rPr lang="de-DE" sz="2800" b="1" dirty="0"/>
              <a:t>Lebendig altern – nicht einsam, sondern gemeinsam!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E3968DE-DFCE-92D2-8C71-74EE2436A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916" y="1577827"/>
            <a:ext cx="6836833" cy="472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13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C9515BA-CCA1-AB25-536E-B869B8B8E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2" y="0"/>
            <a:ext cx="2661709" cy="156503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B4E1E35-DA65-0CA2-1379-1CDCA2B16ABA}"/>
              </a:ext>
            </a:extLst>
          </p:cNvPr>
          <p:cNvSpPr txBox="1"/>
          <p:nvPr/>
        </p:nvSpPr>
        <p:spPr>
          <a:xfrm>
            <a:off x="2656417" y="445585"/>
            <a:ext cx="7671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b="1" dirty="0"/>
              <a:t>        Welchen Mehrwert hat das Projekt?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73BB8E0-5411-B972-3F21-BEE5274EF234}"/>
              </a:ext>
            </a:extLst>
          </p:cNvPr>
          <p:cNvSpPr txBox="1"/>
          <p:nvPr/>
        </p:nvSpPr>
        <p:spPr>
          <a:xfrm>
            <a:off x="1016000" y="1260942"/>
            <a:ext cx="991658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- </a:t>
            </a:r>
            <a:r>
              <a:rPr lang="de-DE" u="sng" dirty="0"/>
              <a:t>Gesellschaftlicher Mehrwert</a:t>
            </a:r>
            <a:r>
              <a:rPr lang="de-DE" dirty="0"/>
              <a:t>:</a:t>
            </a:r>
          </a:p>
          <a:p>
            <a:pPr algn="l"/>
            <a:r>
              <a:rPr lang="de-DE" dirty="0"/>
              <a:t>Alternativ-Modell angesichts demographischem Wandel und Pflegenotstand</a:t>
            </a:r>
          </a:p>
          <a:p>
            <a:pPr algn="l"/>
            <a:endParaRPr lang="de-DE" dirty="0"/>
          </a:p>
          <a:p>
            <a:pPr algn="l"/>
            <a:r>
              <a:rPr lang="de-DE" dirty="0"/>
              <a:t>- </a:t>
            </a:r>
            <a:r>
              <a:rPr lang="de-DE" u="sng" dirty="0"/>
              <a:t>Individueller Mehrwert:</a:t>
            </a:r>
          </a:p>
          <a:p>
            <a:pPr algn="l"/>
            <a:r>
              <a:rPr lang="de-DE" dirty="0"/>
              <a:t>Gemeinsamkeit statt Einsamkeit, körperliche und geistige Aktivierung, ökonomische Sicherheit</a:t>
            </a:r>
          </a:p>
          <a:p>
            <a:pPr algn="l"/>
            <a:endParaRPr lang="de-DE" dirty="0"/>
          </a:p>
          <a:p>
            <a:pPr algn="l"/>
            <a:r>
              <a:rPr lang="de-DE" dirty="0"/>
              <a:t>- </a:t>
            </a:r>
            <a:r>
              <a:rPr lang="de-DE" u="sng" dirty="0"/>
              <a:t>Ökologischer Mehrwert:</a:t>
            </a:r>
          </a:p>
          <a:p>
            <a:pPr algn="l"/>
            <a:r>
              <a:rPr lang="de-DE" dirty="0"/>
              <a:t>Ressourcen schonender Verbrauch hinsichtlich Wohnfläche, Energie, Haushaltsgeräte etc.</a:t>
            </a:r>
          </a:p>
          <a:p>
            <a:pPr algn="l"/>
            <a:endParaRPr lang="de-DE" dirty="0"/>
          </a:p>
          <a:p>
            <a:pPr algn="l"/>
            <a:r>
              <a:rPr lang="de-DE" dirty="0"/>
              <a:t>- </a:t>
            </a:r>
            <a:r>
              <a:rPr lang="de-DE" u="sng" dirty="0"/>
              <a:t>Kultureller Mehrwert:</a:t>
            </a:r>
          </a:p>
          <a:p>
            <a:pPr algn="l"/>
            <a:r>
              <a:rPr lang="de-DE" dirty="0"/>
              <a:t>Förderung des Austausches und Verständnisses unterschiedlicher Lebensbiografien und Lebensentwürfe</a:t>
            </a:r>
          </a:p>
          <a:p>
            <a:pPr algn="l"/>
            <a:endParaRPr lang="de-DE" dirty="0"/>
          </a:p>
          <a:p>
            <a:pPr algn="l"/>
            <a:r>
              <a:rPr lang="de-DE" dirty="0"/>
              <a:t>- </a:t>
            </a:r>
            <a:r>
              <a:rPr lang="de-DE" u="sng" dirty="0"/>
              <a:t>Politischer Mehrwert:</a:t>
            </a:r>
          </a:p>
          <a:p>
            <a:pPr algn="l"/>
            <a:r>
              <a:rPr lang="de-DE" dirty="0"/>
              <a:t>Demokratisierung durch Selbstverwaltung und Teilhabe an Entscheidungen</a:t>
            </a:r>
          </a:p>
          <a:p>
            <a:pPr algn="l"/>
            <a:endParaRPr lang="de-DE" dirty="0"/>
          </a:p>
          <a:p>
            <a:pPr algn="l"/>
            <a:r>
              <a:rPr lang="de-DE" dirty="0"/>
              <a:t>- </a:t>
            </a:r>
            <a:r>
              <a:rPr lang="de-DE" u="sng" dirty="0"/>
              <a:t>Sozialer Mehrwert:</a:t>
            </a:r>
          </a:p>
          <a:p>
            <a:pPr algn="l"/>
            <a:r>
              <a:rPr lang="de-DE" dirty="0"/>
              <a:t>Engagement für Mitbewohner:innen, Nachbarschaft und Umfeld</a:t>
            </a:r>
          </a:p>
        </p:txBody>
      </p:sp>
    </p:spTree>
    <p:extLst>
      <p:ext uri="{BB962C8B-B14F-4D97-AF65-F5344CB8AC3E}">
        <p14:creationId xmlns:p14="http://schemas.microsoft.com/office/powerpoint/2010/main" val="3282105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C9515BA-CCA1-AB25-536E-B869B8B8E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2" y="0"/>
            <a:ext cx="2661709" cy="156503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43B39F6-6DC7-0EE5-CCE7-6F75E182F0CF}"/>
              </a:ext>
            </a:extLst>
          </p:cNvPr>
          <p:cNvSpPr txBox="1"/>
          <p:nvPr/>
        </p:nvSpPr>
        <p:spPr>
          <a:xfrm>
            <a:off x="2804584" y="1565039"/>
            <a:ext cx="682625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Weitere Informationen:</a:t>
            </a:r>
          </a:p>
          <a:p>
            <a:pPr algn="ctr"/>
            <a:r>
              <a:rPr lang="de-DE" sz="2400" dirty="0" err="1">
                <a:hlinkClick r:id="rId3"/>
              </a:rPr>
              <a:t>www.lebendigaltern.de</a:t>
            </a:r>
            <a:r>
              <a:rPr lang="de-DE" sz="2400" dirty="0"/>
              <a:t>  und/oder   </a:t>
            </a:r>
          </a:p>
          <a:p>
            <a:pPr algn="ctr"/>
            <a:r>
              <a:rPr lang="de-DE" sz="2400" dirty="0">
                <a:hlinkClick r:id="rId4"/>
              </a:rPr>
              <a:t>ulrike.arnold@berlin.de</a:t>
            </a:r>
            <a:r>
              <a:rPr lang="de-DE" sz="2400" dirty="0"/>
              <a:t> </a:t>
            </a:r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r>
              <a:rPr lang="de-DE" sz="2800" b="1" dirty="0"/>
              <a:t>Vielen Dank für </a:t>
            </a:r>
            <a:r>
              <a:rPr lang="de-DE" sz="2800" b="1"/>
              <a:t>euer Interesse!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1076105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C5EC339-4786-DE4E-F7ED-68128214F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53" y="208664"/>
            <a:ext cx="2661709" cy="156503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A79CA9E-B2E1-588B-3523-D38CC42B6363}"/>
              </a:ext>
            </a:extLst>
          </p:cNvPr>
          <p:cNvSpPr txBox="1"/>
          <p:nvPr/>
        </p:nvSpPr>
        <p:spPr>
          <a:xfrm>
            <a:off x="2123015" y="2292350"/>
            <a:ext cx="783590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b="1" i="1" dirty="0"/>
              <a:t>Wie wir wohnen, entscheidet maßgebend darüber, wie wir leben – gerade in einer älter werdenden Gesellschaft.</a:t>
            </a:r>
          </a:p>
          <a:p>
            <a:pPr algn="l"/>
            <a:endParaRPr lang="de-DE" sz="2800" b="1" i="1" dirty="0"/>
          </a:p>
          <a:p>
            <a:pPr algn="l"/>
            <a:r>
              <a:rPr lang="de-DE" sz="2800" b="1" i="1" dirty="0"/>
              <a:t>Eine gute Versorgung, Nachbarschaft und Gemeinschaft gewinnen in jeder Lebensphase immer mehr an Bedeutung.</a:t>
            </a:r>
          </a:p>
        </p:txBody>
      </p:sp>
    </p:spTree>
    <p:extLst>
      <p:ext uri="{BB962C8B-B14F-4D97-AF65-F5344CB8AC3E}">
        <p14:creationId xmlns:p14="http://schemas.microsoft.com/office/powerpoint/2010/main" val="3148599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56CFE17-A043-7CCC-8C2E-6F1D91C5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86" y="224721"/>
            <a:ext cx="2485898" cy="146166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3CE35AA-AD67-529A-6758-5088D625A4C7}"/>
              </a:ext>
            </a:extLst>
          </p:cNvPr>
          <p:cNvSpPr txBox="1"/>
          <p:nvPr/>
        </p:nvSpPr>
        <p:spPr>
          <a:xfrm>
            <a:off x="692807" y="1526868"/>
            <a:ext cx="98693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§"/>
            </a:pPr>
            <a:r>
              <a:rPr lang="de-DE" dirty="0"/>
              <a:t>entstanden aus einer Initiative von Bürger:innen aus Berlin im September 2007</a:t>
            </a:r>
          </a:p>
          <a:p>
            <a:pPr algn="l"/>
            <a:r>
              <a:rPr lang="de-DE" dirty="0"/>
              <a:t>   „</a:t>
            </a:r>
            <a:r>
              <a:rPr lang="de-DE" i="1" dirty="0"/>
              <a:t>Anonyme Investoren oder wir</a:t>
            </a:r>
            <a:r>
              <a:rPr lang="de-DE" dirty="0"/>
              <a:t>“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de-DE" dirty="0"/>
              <a:t>Gründung des Möckernkiez e.V. – Verein für gemeinschaftliches, Generationen verbindendes Wohnen, ökologisch, barrierefrei, inter-kulturell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de-DE" b="1" dirty="0"/>
              <a:t>Gründung der Genossenschaft im Mai 2009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de-DE" dirty="0"/>
              <a:t>Okt./Nov. 2014: Scheitern der Bankverhandlungen, drohendes Scheitern des Projektes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de-DE" dirty="0"/>
              <a:t>Juni 2016: gesicherte Finanzierung, Februar/August </a:t>
            </a:r>
            <a:r>
              <a:rPr lang="de-DE" b="1" dirty="0"/>
              <a:t>2018: Einzug der Bewohner:innen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de-DE" dirty="0"/>
              <a:t>471 Wohnungen in 14 Häusern, 991 Bewohner:innen (443 männlich, 548 weiblich)</a:t>
            </a:r>
          </a:p>
          <a:p>
            <a:pPr marL="285750" indent="-285750" algn="l">
              <a:buFont typeface="Wingdings" pitchFamily="2" charset="2"/>
              <a:buChar char="§"/>
            </a:pPr>
            <a:endParaRPr lang="de-DE" dirty="0"/>
          </a:p>
          <a:p>
            <a:pPr algn="l"/>
            <a:endParaRPr lang="de-DE" dirty="0"/>
          </a:p>
          <a:p>
            <a:pPr algn="l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69398BB-88C5-77E3-4D46-D969830574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71" b="7329"/>
          <a:stretch/>
        </p:blipFill>
        <p:spPr>
          <a:xfrm>
            <a:off x="9339353" y="338667"/>
            <a:ext cx="2289195" cy="100541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76EB937-DCE4-8B33-C58B-C53024F61B4F}"/>
              </a:ext>
            </a:extLst>
          </p:cNvPr>
          <p:cNvSpPr txBox="1"/>
          <p:nvPr/>
        </p:nvSpPr>
        <p:spPr>
          <a:xfrm>
            <a:off x="2804584" y="631844"/>
            <a:ext cx="69680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/>
              <a:t>Möckernkiez Genossenschaft für selbstverwaltetes, soziales und ökologisches Wohnen eG</a:t>
            </a:r>
          </a:p>
          <a:p>
            <a:pPr algn="l"/>
            <a:endParaRPr lang="de-DE" dirty="0"/>
          </a:p>
        </p:txBody>
      </p:sp>
      <p:pic>
        <p:nvPicPr>
          <p:cNvPr id="13" name="Inhaltsplatzhalter 3">
            <a:extLst>
              <a:ext uri="{FF2B5EF4-FFF2-40B4-BE49-F238E27FC236}">
                <a16:creationId xmlns:a16="http://schemas.microsoft.com/office/drawing/2014/main" id="{FB04B13C-8ACE-9D70-A123-A88A6414D540}"/>
              </a:ext>
            </a:extLst>
          </p:cNvPr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195" y="3856847"/>
            <a:ext cx="4836584" cy="294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3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B5D724A-D296-7D83-7F15-C1F8881846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" t="15326" r="3741" b="9337"/>
          <a:stretch/>
        </p:blipFill>
        <p:spPr>
          <a:xfrm>
            <a:off x="2888065" y="1569500"/>
            <a:ext cx="7294382" cy="46773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816301E-A10A-03B0-5425-3282D26DD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51" y="338667"/>
            <a:ext cx="2485898" cy="146166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D9E5DFA-5E1B-1DFE-1414-C07585484E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71" b="7329"/>
          <a:stretch/>
        </p:blipFill>
        <p:spPr>
          <a:xfrm>
            <a:off x="9339353" y="338667"/>
            <a:ext cx="2289195" cy="100541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C09FF78-B2CE-DCD6-0CB7-A1719A4F057F}"/>
              </a:ext>
            </a:extLst>
          </p:cNvPr>
          <p:cNvSpPr txBox="1"/>
          <p:nvPr/>
        </p:nvSpPr>
        <p:spPr>
          <a:xfrm>
            <a:off x="4758523" y="6246812"/>
            <a:ext cx="3049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 err="1"/>
              <a:t>www.moeckernkiez.de</a:t>
            </a:r>
            <a:endParaRPr lang="de-DE" sz="2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E86C597-1EA4-08E8-F8C7-310FA5FCD7F5}"/>
              </a:ext>
            </a:extLst>
          </p:cNvPr>
          <p:cNvSpPr txBox="1"/>
          <p:nvPr/>
        </p:nvSpPr>
        <p:spPr>
          <a:xfrm>
            <a:off x="3539001" y="467023"/>
            <a:ext cx="515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b="1" dirty="0"/>
              <a:t>Der Möckernkiez - Geländeplan</a:t>
            </a:r>
          </a:p>
        </p:txBody>
      </p:sp>
    </p:spTree>
    <p:extLst>
      <p:ext uri="{BB962C8B-B14F-4D97-AF65-F5344CB8AC3E}">
        <p14:creationId xmlns:p14="http://schemas.microsoft.com/office/powerpoint/2010/main" val="1329785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C9515BA-CCA1-AB25-536E-B869B8B8E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2" y="0"/>
            <a:ext cx="2661709" cy="156503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742442A-68A6-B9C2-83AD-8707D3F5C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819" y="48709"/>
            <a:ext cx="5164016" cy="340956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286AE10-C9D3-8100-CCF4-B9C2CB0FC88F}"/>
              </a:ext>
            </a:extLst>
          </p:cNvPr>
          <p:cNvSpPr txBox="1"/>
          <p:nvPr/>
        </p:nvSpPr>
        <p:spPr>
          <a:xfrm>
            <a:off x="6096000" y="3538193"/>
            <a:ext cx="58726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de-DE" dirty="0"/>
              <a:t>2 Etagen à ca. 190 qm mit jeweils 4 privaten Wohneinheiten und Gemeinschaftsräumen</a:t>
            </a:r>
          </a:p>
          <a:p>
            <a:pPr marL="285750" indent="-285750" algn="l">
              <a:buFontTx/>
              <a:buChar char="-"/>
            </a:pPr>
            <a:r>
              <a:rPr lang="de-DE" dirty="0"/>
              <a:t>3. O.G—Gemeinschaftsräume Küche und Essbereich </a:t>
            </a:r>
          </a:p>
          <a:p>
            <a:pPr marL="285750" indent="-285750" algn="l">
              <a:buFontTx/>
              <a:buChar char="-"/>
            </a:pPr>
            <a:r>
              <a:rPr lang="de-DE" dirty="0"/>
              <a:t>4. O.G—Klavier, Bibliothek, „Wohnzimmer“</a:t>
            </a:r>
          </a:p>
          <a:p>
            <a:pPr marL="285750" indent="-285750" algn="l">
              <a:buFontTx/>
              <a:buChar char="-"/>
            </a:pPr>
            <a:r>
              <a:rPr lang="de-DE" dirty="0"/>
              <a:t>Private Wohneinheiten: ca. 25 – 35 qm incl. Bad, Gemeinschaftsfläche pro Etage ca. 80 qm</a:t>
            </a:r>
          </a:p>
          <a:p>
            <a:pPr marL="285750" indent="-285750" algn="l">
              <a:buFontTx/>
              <a:buChar char="-"/>
            </a:pPr>
            <a:r>
              <a:rPr lang="de-DE" dirty="0"/>
              <a:t>Mit einer Ausnahme haben wir auf den Einbau von Küchenzeilen in den privaten Wohneinheiten verzichtet</a:t>
            </a:r>
          </a:p>
          <a:p>
            <a:pPr marL="285750" indent="-285750" algn="l">
              <a:buFontTx/>
              <a:buChar char="-"/>
            </a:pPr>
            <a:r>
              <a:rPr lang="de-DE" dirty="0"/>
              <a:t>Die 8. Einheit mit Küche ist derzeit Gästezimmer, später evtl. für Pflegekräfte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A9AD768-BC1E-E465-DC48-E828CD42EF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71" b="7329"/>
          <a:stretch/>
        </p:blipFill>
        <p:spPr>
          <a:xfrm>
            <a:off x="9827169" y="185258"/>
            <a:ext cx="2141522" cy="1005416"/>
          </a:xfrm>
          <a:prstGeom prst="rect">
            <a:avLst/>
          </a:prstGeom>
        </p:spPr>
      </p:pic>
      <p:pic>
        <p:nvPicPr>
          <p:cNvPr id="5" name="Picture 4" descr="A staircase in a house&#10;&#10;Description automatically generated">
            <a:extLst>
              <a:ext uri="{FF2B5EF4-FFF2-40B4-BE49-F238E27FC236}">
                <a16:creationId xmlns:a16="http://schemas.microsoft.com/office/drawing/2014/main" id="{B84F7362-9582-9424-31F9-7726F1A804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17" y="1501940"/>
            <a:ext cx="3467227" cy="489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11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C9515BA-CCA1-AB25-536E-B869B8B8E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2" y="0"/>
            <a:ext cx="2661709" cy="156503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80E18C7-9179-3302-3B17-D2DFB86A544E}"/>
              </a:ext>
            </a:extLst>
          </p:cNvPr>
          <p:cNvSpPr txBox="1"/>
          <p:nvPr/>
        </p:nvSpPr>
        <p:spPr>
          <a:xfrm>
            <a:off x="3907896" y="413187"/>
            <a:ext cx="6101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 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ED2C5AD-F8A1-B088-ADFD-3B6E792A0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616" y="161593"/>
            <a:ext cx="4312460" cy="287586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70182A3E-A919-EFFB-92AC-4EF5B3C03CFB}"/>
              </a:ext>
            </a:extLst>
          </p:cNvPr>
          <p:cNvSpPr txBox="1"/>
          <p:nvPr/>
        </p:nvSpPr>
        <p:spPr>
          <a:xfrm>
            <a:off x="4288896" y="2698904"/>
            <a:ext cx="3360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</a:rPr>
              <a:t>Foto: Christian </a:t>
            </a:r>
            <a:r>
              <a:rPr lang="de-DE" sz="1600" dirty="0" err="1">
                <a:solidFill>
                  <a:schemeClr val="bg1"/>
                </a:solidFill>
              </a:rPr>
              <a:t>Muhrbeck</a:t>
            </a:r>
            <a:endParaRPr lang="de-DE" sz="16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4C923B0-6D05-E6D0-61A1-A182F0C67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925" y="161593"/>
            <a:ext cx="4213757" cy="279868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A5ED848-22D0-4731-9907-7CD7CFF9C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371" y="3416862"/>
            <a:ext cx="4285705" cy="2888889"/>
          </a:xfrm>
          <a:prstGeom prst="rect">
            <a:avLst/>
          </a:prstGeom>
        </p:spPr>
      </p:pic>
      <p:pic>
        <p:nvPicPr>
          <p:cNvPr id="4" name="Picture 3" descr="A room with a piano and a red chair&#10;&#10;Description automatically generated">
            <a:extLst>
              <a:ext uri="{FF2B5EF4-FFF2-40B4-BE49-F238E27FC236}">
                <a16:creationId xmlns:a16="http://schemas.microsoft.com/office/drawing/2014/main" id="{D26659EA-3F62-38B0-40BD-E138E9697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925" y="3457937"/>
            <a:ext cx="4285706" cy="283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89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C9515BA-CCA1-AB25-536E-B869B8B8E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2" y="0"/>
            <a:ext cx="2661709" cy="156503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966E43C-B5E1-F737-F851-9B9F5D795FF7}"/>
              </a:ext>
            </a:extLst>
          </p:cNvPr>
          <p:cNvSpPr txBox="1"/>
          <p:nvPr/>
        </p:nvSpPr>
        <p:spPr>
          <a:xfrm>
            <a:off x="2922057" y="292100"/>
            <a:ext cx="8433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b="1" dirty="0"/>
              <a:t>Wie sieht unser Zusammenleben aus?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D7D60AE-6AEE-187C-5678-4B7F4E6D4F73}"/>
              </a:ext>
            </a:extLst>
          </p:cNvPr>
          <p:cNvSpPr txBox="1"/>
          <p:nvPr/>
        </p:nvSpPr>
        <p:spPr>
          <a:xfrm>
            <a:off x="343958" y="1565039"/>
            <a:ext cx="65881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Keine eigenen Teeküchen in den Modulen – regelmäßig gemeinsame Abendessen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Wochenplan, wer da ist, wer kocht und wer evtl. noch dazu kommt.                                                                                                —&gt;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Einkauf, wer kocht und was auf der Liste steht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Gemeinsame Haushaltskasse: es wird eingezahlt, wenn nichts mehr da ist (ohne Belege etc.)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Professioneller Reinigungsdienst 1x Woche für Gemeinschaftsflächen und private Flächen nach Wunsch der </a:t>
            </a:r>
            <a:r>
              <a:rPr lang="de-DE" dirty="0" err="1"/>
              <a:t>Bewohner:innen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Regalmäßiger Jour Fixe zum Koordinieren, Planen, Entscheiden, Konfliktlösen und gegenseitigen Unterstützen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Gemeinsame Veranstaltungen, sog. „Tischgespräche“, mit Input-Geber:in und ca. 20 Teilnehmenden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Manchmal gemeinsame kulturelle Aktivitäten (Kino, Theater etc.), manchmal auch gemeinsame Wanderungen, Radtouren o.ä.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36FA6B9-58E0-E453-6DC5-E18069E4C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175" y="1934214"/>
            <a:ext cx="4478867" cy="335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4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C9515BA-CCA1-AB25-536E-B869B8B8E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2" y="0"/>
            <a:ext cx="2661709" cy="156503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29D5431-415C-CFD9-57E9-F1B656043F9D}"/>
              </a:ext>
            </a:extLst>
          </p:cNvPr>
          <p:cNvSpPr txBox="1"/>
          <p:nvPr/>
        </p:nvSpPr>
        <p:spPr>
          <a:xfrm>
            <a:off x="1557954" y="1234643"/>
            <a:ext cx="30726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b="1" dirty="0"/>
              <a:t>Wie sieht unsere Rechtliche Organisation aus?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B79F6DF-5F83-1A6B-5CF0-E9036A0FA51A}"/>
              </a:ext>
            </a:extLst>
          </p:cNvPr>
          <p:cNvSpPr txBox="1"/>
          <p:nvPr/>
        </p:nvSpPr>
        <p:spPr>
          <a:xfrm>
            <a:off x="387855" y="3377958"/>
            <a:ext cx="114162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Organisiert als GbR: „Lebendig Altern-WG im Möckernkiez GbR“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GbR-Gründung im November 2016, um Mitglied in der Genossenschaft Möckernkiez zu werden und um eine Wohngemeinschaft zu gründen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Gemeinschaftlicher und solidarischer Erwerb der Anteile der Genossenschaft durch die GbR-Mitglieder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Vertragspartner der Genossenschaft ist die GbR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Die GbR regelt die Belegung der Zimmer selbst und kann die Mietkosten untereinander frei aufteilen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Die Gesellschafter haften „einer für alle, alle für einen“, d.h. die GbR muss für die Gesamtmiete aufkommen, egal, wie viele Menschen dort leben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Der Verein „lebendig altern e.V.“ kümmert sich um unsere kulturellen Aktivitäten (z.B. Tischgespräche etc.) und versucht, die Idee des gemeinschaftlichen Zusammenlebens im Alter insgesamt zu verbreitern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0" name="Picture 9" descr="A large building with many windows&#10;&#10;Description automatically generated">
            <a:extLst>
              <a:ext uri="{FF2B5EF4-FFF2-40B4-BE49-F238E27FC236}">
                <a16:creationId xmlns:a16="http://schemas.microsoft.com/office/drawing/2014/main" id="{F71BFDBA-F265-EFD1-5482-1E4AB2277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308" y="222739"/>
            <a:ext cx="7054351" cy="315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0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816301E-A10A-03B0-5425-3282D26DD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51" y="338667"/>
            <a:ext cx="2485898" cy="146166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D9E5DFA-5E1B-1DFE-1414-C07585484E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71" b="7329"/>
          <a:stretch/>
        </p:blipFill>
        <p:spPr>
          <a:xfrm>
            <a:off x="9339353" y="338667"/>
            <a:ext cx="2289195" cy="100541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E86C597-1EA4-08E8-F8C7-310FA5FCD7F5}"/>
              </a:ext>
            </a:extLst>
          </p:cNvPr>
          <p:cNvSpPr txBox="1"/>
          <p:nvPr/>
        </p:nvSpPr>
        <p:spPr>
          <a:xfrm>
            <a:off x="2633473" y="467023"/>
            <a:ext cx="7032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b="1" dirty="0"/>
              <a:t>Wichtige Fähigkeiten für Gemeinsames Leben</a:t>
            </a: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BBDA682C-5227-1053-BBCF-CACCF2ACC8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20662" y="1053662"/>
            <a:ext cx="4684986" cy="468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0DE7541-55AB-0543-BB12-7C990441F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473" y="1147569"/>
            <a:ext cx="6811610" cy="531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29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641</Words>
  <Application>Microsoft Macintosh PowerPoint</Application>
  <PresentationFormat>Breitbild</PresentationFormat>
  <Paragraphs>70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Ulrike Arnold</dc:creator>
  <cp:lastModifiedBy>Harald Kamps</cp:lastModifiedBy>
  <cp:revision>17</cp:revision>
  <dcterms:created xsi:type="dcterms:W3CDTF">2022-04-15T08:09:44Z</dcterms:created>
  <dcterms:modified xsi:type="dcterms:W3CDTF">2023-11-09T13:21:57Z</dcterms:modified>
</cp:coreProperties>
</file>